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3" r:id="rId26"/>
    <p:sldId id="284" r:id="rId27"/>
    <p:sldId id="285" r:id="rId28"/>
    <p:sldId id="286" r:id="rId29"/>
    <p:sldId id="293" r:id="rId30"/>
    <p:sldId id="282" r:id="rId31"/>
    <p:sldId id="287" r:id="rId32"/>
    <p:sldId id="288" r:id="rId33"/>
    <p:sldId id="289" r:id="rId34"/>
    <p:sldId id="290" r:id="rId35"/>
    <p:sldId id="291" r:id="rId36"/>
    <p:sldId id="292" r:id="rId37"/>
    <p:sldId id="27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4/6/2018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4/6/2018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Electric traction system</a:t>
            </a:r>
            <a:endParaRPr lang="en-IN" dirty="0"/>
          </a:p>
        </p:txBody>
      </p:sp>
      <p:sp>
        <p:nvSpPr>
          <p:cNvPr id="3" name="Subtitle 2"/>
          <p:cNvSpPr>
            <a:spLocks noGrp="1"/>
          </p:cNvSpPr>
          <p:nvPr>
            <p:ph type="subTitle" idx="1"/>
          </p:nvPr>
        </p:nvSpPr>
        <p:spPr/>
        <p:txBody>
          <a:bodyPr/>
          <a:lstStyle/>
          <a:p>
            <a:r>
              <a:rPr lang="en-IN" dirty="0" err="1" smtClean="0"/>
              <a:t>Powerpoint</a:t>
            </a:r>
            <a:r>
              <a:rPr lang="en-IN" dirty="0" smtClean="0"/>
              <a:t> presentation by:-</a:t>
            </a:r>
          </a:p>
          <a:p>
            <a:r>
              <a:rPr lang="en-IN" dirty="0" err="1" smtClean="0"/>
              <a:t>Poonam</a:t>
            </a:r>
            <a:r>
              <a:rPr lang="en-IN" dirty="0" smtClean="0"/>
              <a:t> </a:t>
            </a:r>
            <a:r>
              <a:rPr lang="en-IN" dirty="0" err="1" smtClean="0"/>
              <a:t>sharma</a:t>
            </a:r>
            <a:endParaRPr lang="en-IN" dirty="0" smtClean="0"/>
          </a:p>
          <a:p>
            <a:r>
              <a:rPr lang="en-IN" dirty="0" smtClean="0"/>
              <a:t>Lecturer electrical</a:t>
            </a:r>
          </a:p>
          <a:p>
            <a:r>
              <a:rPr lang="en-IN" dirty="0" err="1" smtClean="0"/>
              <a:t>G.P.Manesar</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5968" y="0"/>
            <a:ext cx="5469924" cy="6858000"/>
          </a:xfrm>
          <a:prstGeom prst="rect">
            <a:avLst/>
          </a:prstGeom>
        </p:spPr>
      </p:pic>
    </p:spTree>
    <p:extLst>
      <p:ext uri="{BB962C8B-B14F-4D97-AF65-F5344CB8AC3E}">
        <p14:creationId xmlns:p14="http://schemas.microsoft.com/office/powerpoint/2010/main" val="1334183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21387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593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618300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99843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1660527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92895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78767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249665" cy="6960973"/>
          </a:xfrm>
        </p:spPr>
      </p:pic>
    </p:spTree>
    <p:extLst>
      <p:ext uri="{BB962C8B-B14F-4D97-AF65-F5344CB8AC3E}">
        <p14:creationId xmlns:p14="http://schemas.microsoft.com/office/powerpoint/2010/main" val="65363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89434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67434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17" y="0"/>
            <a:ext cx="12162139" cy="6858000"/>
          </a:xfrm>
        </p:spPr>
      </p:pic>
    </p:spTree>
    <p:extLst>
      <p:ext uri="{BB962C8B-B14F-4D97-AF65-F5344CB8AC3E}">
        <p14:creationId xmlns:p14="http://schemas.microsoft.com/office/powerpoint/2010/main" val="4057189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944497"/>
          </a:xfrm>
        </p:spPr>
      </p:pic>
    </p:spTree>
    <p:extLst>
      <p:ext uri="{BB962C8B-B14F-4D97-AF65-F5344CB8AC3E}">
        <p14:creationId xmlns:p14="http://schemas.microsoft.com/office/powerpoint/2010/main" val="58649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959973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434713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166927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4206" y="2611395"/>
            <a:ext cx="571500" cy="5715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21184"/>
          </a:xfrm>
          <a:prstGeom prst="rect">
            <a:avLst/>
          </a:prstGeom>
        </p:spPr>
      </p:pic>
    </p:spTree>
    <p:extLst>
      <p:ext uri="{BB962C8B-B14F-4D97-AF65-F5344CB8AC3E}">
        <p14:creationId xmlns:p14="http://schemas.microsoft.com/office/powerpoint/2010/main" val="3151130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b="1" dirty="0"/>
              <a:t>Main Parts of AC Electric Locomotive</a:t>
            </a:r>
          </a:p>
          <a:p>
            <a:r>
              <a:rPr lang="en-US" dirty="0"/>
              <a:t>The figure below shows the block diagram of an AC locomotive system that employs single phase supply to drive three phase motor.</a:t>
            </a:r>
          </a:p>
          <a:p>
            <a:r>
              <a:rPr lang="en-US" dirty="0"/>
              <a:t>The various components of this system include </a:t>
            </a:r>
            <a:r>
              <a:rPr lang="en-US" b="1" dirty="0"/>
              <a:t>overhead contact wire, circuit breakers, pantograph, transformer, three phase traction motor, rectifier, inverter, smoothing reactor, etc.</a:t>
            </a:r>
          </a:p>
          <a:p>
            <a:endParaRPr lang="en-IN" dirty="0"/>
          </a:p>
        </p:txBody>
      </p:sp>
    </p:spTree>
    <p:extLst>
      <p:ext uri="{BB962C8B-B14F-4D97-AF65-F5344CB8AC3E}">
        <p14:creationId xmlns:p14="http://schemas.microsoft.com/office/powerpoint/2010/main" val="583081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r>
              <a:rPr lang="en-US" b="1" dirty="0"/>
              <a:t>Pantograph</a:t>
            </a:r>
          </a:p>
          <a:p>
            <a:r>
              <a:rPr lang="en-US" dirty="0"/>
              <a:t>The main function of pantograph is to maintain link between overhead conductor and power circuit of locomotive at different speeds of the vehicle under all wind conditions. It collects the current from overhead conductor and supplies to rest circuit.</a:t>
            </a:r>
          </a:p>
          <a:p>
            <a:r>
              <a:rPr lang="en-US" b="1" dirty="0"/>
              <a:t>Circuit Breaker</a:t>
            </a:r>
          </a:p>
          <a:p>
            <a:r>
              <a:rPr lang="en-US" dirty="0"/>
              <a:t>It protects the power circuit in the event of any fault by isolating it from the supply. It also isolates the circuit during maintenance.</a:t>
            </a:r>
          </a:p>
          <a:p>
            <a:r>
              <a:rPr lang="en-US" b="1" dirty="0"/>
              <a:t>Transformer</a:t>
            </a:r>
          </a:p>
          <a:p>
            <a:r>
              <a:rPr lang="en-US" dirty="0"/>
              <a:t>It receives the high voltage from overhead conductor via pantograph and circuit breaker and then step-down the voltage to desired level required by the rest circuit.</a:t>
            </a:r>
            <a:endParaRPr lang="en-IN" dirty="0"/>
          </a:p>
        </p:txBody>
      </p:sp>
    </p:spTree>
    <p:extLst>
      <p:ext uri="{BB962C8B-B14F-4D97-AF65-F5344CB8AC3E}">
        <p14:creationId xmlns:p14="http://schemas.microsoft.com/office/powerpoint/2010/main" val="3942314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47500" lnSpcReduction="20000"/>
          </a:bodyPr>
          <a:lstStyle/>
          <a:p>
            <a:r>
              <a:rPr lang="en-US" sz="2900" b="1" dirty="0"/>
              <a:t>Rectifier</a:t>
            </a:r>
          </a:p>
          <a:p>
            <a:r>
              <a:rPr lang="en-US" sz="2900" dirty="0"/>
              <a:t>It converts a low voltage AC supply from the secondary of transformer to a DC supply.</a:t>
            </a:r>
          </a:p>
          <a:p>
            <a:r>
              <a:rPr lang="en-US" sz="2900" b="1" dirty="0"/>
              <a:t>DC Link</a:t>
            </a:r>
          </a:p>
          <a:p>
            <a:r>
              <a:rPr lang="en-US" sz="2900" dirty="0"/>
              <a:t>It connects the rectifier and inverter circuits. It consists of filter arrangement (capacitor and inductor arrangement) that filters the output from rectifier (by removing the harmonics form it) and then supplies it to the inverter.</a:t>
            </a:r>
          </a:p>
          <a:p>
            <a:r>
              <a:rPr lang="en-US" sz="2900" b="1" dirty="0"/>
              <a:t>Main Inverter</a:t>
            </a:r>
          </a:p>
          <a:p>
            <a:r>
              <a:rPr lang="en-US" sz="2900" dirty="0"/>
              <a:t>It converts the DC power to three phase AC power in order to drive three phase AC motors.</a:t>
            </a:r>
          </a:p>
          <a:p>
            <a:r>
              <a:rPr lang="en-US" sz="2900" b="1" dirty="0"/>
              <a:t>Axle Brush</a:t>
            </a:r>
          </a:p>
          <a:p>
            <a:r>
              <a:rPr lang="en-US" sz="2900" dirty="0"/>
              <a:t>It acts as a return path for the supply. Once the power is drawn to the locomotive from overhead system, the current complete its path through axle brush and one of running tacks</a:t>
            </a:r>
            <a:r>
              <a:rPr lang="en-US" dirty="0"/>
              <a:t>.</a:t>
            </a:r>
            <a:endParaRPr lang="en-IN" dirty="0"/>
          </a:p>
        </p:txBody>
      </p:sp>
    </p:spTree>
    <p:extLst>
      <p:ext uri="{BB962C8B-B14F-4D97-AF65-F5344CB8AC3E}">
        <p14:creationId xmlns:p14="http://schemas.microsoft.com/office/powerpoint/2010/main" val="4126655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541" y="5179311"/>
            <a:ext cx="8534400" cy="1507067"/>
          </a:xfrm>
        </p:spPr>
        <p:txBody>
          <a:bodyPr/>
          <a:lstStyle/>
          <a:p>
            <a:endParaRPr lang="en-IN" dirty="0"/>
          </a:p>
        </p:txBody>
      </p:sp>
      <p:sp>
        <p:nvSpPr>
          <p:cNvPr id="3" name="Content Placeholder 2"/>
          <p:cNvSpPr>
            <a:spLocks noGrp="1"/>
          </p:cNvSpPr>
          <p:nvPr>
            <p:ph idx="1"/>
          </p:nvPr>
        </p:nvSpPr>
        <p:spPr>
          <a:xfrm>
            <a:off x="684212" y="685800"/>
            <a:ext cx="8534400" cy="3515497"/>
          </a:xfrm>
        </p:spPr>
        <p:txBody>
          <a:bodyPr>
            <a:normAutofit fontScale="85000" lnSpcReduction="20000"/>
          </a:bodyPr>
          <a:lstStyle/>
          <a:p>
            <a:r>
              <a:rPr lang="en-US" b="1" dirty="0"/>
              <a:t>Auxiliary Inverter</a:t>
            </a:r>
          </a:p>
          <a:p>
            <a:r>
              <a:rPr lang="en-US" dirty="0"/>
              <a:t>This inverter supplies the power to other parts in the locomotive unit including fans, motor blowers, compressors, etc.</a:t>
            </a:r>
          </a:p>
          <a:p>
            <a:r>
              <a:rPr lang="en-US" b="1" dirty="0"/>
              <a:t>Battery</a:t>
            </a:r>
          </a:p>
          <a:p>
            <a:r>
              <a:rPr lang="en-US" dirty="0"/>
              <a:t>It supplies the necessary starting current and also power up the essential circuits such as emergency lighting.</a:t>
            </a:r>
          </a:p>
          <a:p>
            <a:r>
              <a:rPr lang="en-US" b="1" dirty="0"/>
              <a:t>Compressor</a:t>
            </a:r>
          </a:p>
          <a:p>
            <a:r>
              <a:rPr lang="en-US" dirty="0"/>
              <a:t>It maintains the cooling/heating requirement in the locomotive unit.</a:t>
            </a:r>
          </a:p>
          <a:p>
            <a:r>
              <a:rPr lang="en-US" b="1" dirty="0"/>
              <a:t>Cooling Fans</a:t>
            </a:r>
          </a:p>
          <a:p>
            <a:r>
              <a:rPr lang="en-US" dirty="0"/>
              <a:t>These fans maintain the necessary cooling for the power circuits. Modern locomotive systems use electronically controlled air management systems to keep the desired temperature.</a:t>
            </a:r>
            <a:endParaRPr lang="en-IN" dirty="0"/>
          </a:p>
        </p:txBody>
      </p:sp>
    </p:spTree>
    <p:extLst>
      <p:ext uri="{BB962C8B-B14F-4D97-AF65-F5344CB8AC3E}">
        <p14:creationId xmlns:p14="http://schemas.microsoft.com/office/powerpoint/2010/main" val="2671460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there are </a:t>
            </a:r>
            <a:r>
              <a:rPr lang="en-US" b="1" dirty="0"/>
              <a:t>four types of track electrification systems </a:t>
            </a:r>
            <a:r>
              <a:rPr lang="en-US" dirty="0"/>
              <a:t>are available based on the availability of supply. These are</a:t>
            </a:r>
          </a:p>
          <a:p>
            <a:r>
              <a:rPr lang="en-US" dirty="0"/>
              <a:t>DC traction system</a:t>
            </a:r>
          </a:p>
          <a:p>
            <a:r>
              <a:rPr lang="en-US" dirty="0"/>
              <a:t>Single phase AC traction system</a:t>
            </a:r>
          </a:p>
          <a:p>
            <a:r>
              <a:rPr lang="en-US" dirty="0"/>
              <a:t>Three phase AC traction system</a:t>
            </a:r>
          </a:p>
          <a:p>
            <a:r>
              <a:rPr lang="en-US" dirty="0"/>
              <a:t>Composite traction system</a:t>
            </a:r>
          </a:p>
          <a:p>
            <a:endParaRPr lang="en-IN" dirty="0"/>
          </a:p>
        </p:txBody>
      </p:sp>
    </p:spTree>
    <p:extLst>
      <p:ext uri="{BB962C8B-B14F-4D97-AF65-F5344CB8AC3E}">
        <p14:creationId xmlns:p14="http://schemas.microsoft.com/office/powerpoint/2010/main" val="3680274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65888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801" y="6858000"/>
            <a:ext cx="8534400" cy="2135890"/>
          </a:xfrm>
        </p:spPr>
        <p:txBody>
          <a:bodyPr/>
          <a:lstStyle/>
          <a:p>
            <a:endParaRPr lang="en-IN" dirty="0"/>
          </a:p>
        </p:txBody>
      </p:sp>
      <p:sp>
        <p:nvSpPr>
          <p:cNvPr id="3" name="Content Placeholder 2"/>
          <p:cNvSpPr>
            <a:spLocks noGrp="1"/>
          </p:cNvSpPr>
          <p:nvPr>
            <p:ph idx="1"/>
          </p:nvPr>
        </p:nvSpPr>
        <p:spPr>
          <a:xfrm>
            <a:off x="684211" y="685799"/>
            <a:ext cx="11408935" cy="6077465"/>
          </a:xfrm>
        </p:spPr>
        <p:txBody>
          <a:bodyPr>
            <a:normAutofit fontScale="92500" lnSpcReduction="10000"/>
          </a:bodyPr>
          <a:lstStyle/>
          <a:p>
            <a:pPr marL="0" indent="0" algn="ctr">
              <a:buNone/>
            </a:pPr>
            <a:r>
              <a:rPr lang="en-US" sz="3200" b="1" dirty="0"/>
              <a:t>Single Phase AC Traction System</a:t>
            </a:r>
          </a:p>
          <a:p>
            <a:r>
              <a:rPr lang="en-US" dirty="0"/>
              <a:t>In this type of traction system, AC series motors are used to produce the propulsion of vehicle. This system uses AC voltages from 15-25KV at a frequency of 16.7 (i.e., 16 2/3) or 25 Hz. This low frequency leads to give better performance and more efficient operation by the series motor.</a:t>
            </a:r>
          </a:p>
          <a:p>
            <a:r>
              <a:rPr lang="en-US" dirty="0"/>
              <a:t>This single phase supply is fed to the locomotive unit via a single overhead line while track provides the return path.</a:t>
            </a:r>
          </a:p>
          <a:p>
            <a:r>
              <a:rPr lang="en-US" dirty="0"/>
              <a:t>The high voltages (15-25KV) obtained from overhead conductor are stepped down to a suitable motor operating range (typically 300-400V range) using step-down transformer carried by the locomotive unit itself.</a:t>
            </a:r>
          </a:p>
          <a:p>
            <a:r>
              <a:rPr lang="en-US" dirty="0"/>
              <a:t>The secondary tapping of this transformer offer variable voltage to AC series motor for speed regulation.</a:t>
            </a:r>
          </a:p>
          <a:p>
            <a:r>
              <a:rPr lang="en-US" dirty="0"/>
              <a:t>The low frequency operation of overhead line reduces the communication interferences. Also, the reactance of the line is low at lower frequency and hence the voltage drop in the line is reduced.</a:t>
            </a:r>
          </a:p>
          <a:p>
            <a:r>
              <a:rPr lang="en-US" dirty="0"/>
              <a:t>Because of this low line voltage drop, it is feasible to locate the substations at 50 to 80kms apart from each other. Therefore, this system is preferred for main line services where cost of overhead system is not a much important factor and for suburban services where rapid acceleration and retardation are not required.</a:t>
            </a:r>
            <a:endParaRPr lang="en-IN" dirty="0"/>
          </a:p>
        </p:txBody>
      </p:sp>
    </p:spTree>
    <p:extLst>
      <p:ext uri="{BB962C8B-B14F-4D97-AF65-F5344CB8AC3E}">
        <p14:creationId xmlns:p14="http://schemas.microsoft.com/office/powerpoint/2010/main" val="1004824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62500" lnSpcReduction="20000"/>
          </a:bodyPr>
          <a:lstStyle/>
          <a:p>
            <a:pPr marL="0" indent="0" algn="ctr">
              <a:buNone/>
            </a:pPr>
            <a:r>
              <a:rPr lang="en-US" sz="3200" b="1" dirty="0"/>
              <a:t>Three Phase AC Traction System</a:t>
            </a:r>
          </a:p>
          <a:p>
            <a:r>
              <a:rPr lang="en-US" dirty="0"/>
              <a:t>In this, three phase induction motors are used for the movement of locomotive. This system normally works on 3000-3600V AC at a frequency either 16 2/3 or normal supply frequency.</a:t>
            </a:r>
          </a:p>
          <a:p>
            <a:r>
              <a:rPr lang="en-US" dirty="0"/>
              <a:t>This system employs two overhead lines for two phases, whereas the track forms third phase. These conductors are powered from substations which are rated at higher voltages and they receive power from three-phase transmission lines.</a:t>
            </a:r>
          </a:p>
          <a:p>
            <a:r>
              <a:rPr lang="en-US" dirty="0"/>
              <a:t>The high voltages from transmission lines are stepped down to 3.3 KV (3000-3600 V) by transformers while the frequency is reduced by frequency converters installed at substations.</a:t>
            </a:r>
          </a:p>
          <a:p>
            <a:r>
              <a:rPr lang="en-US" dirty="0"/>
              <a:t>The three phase induction motor used in this system has the following characteristics; simple and robust construction, provision of regenerative braking without additional equipment and high operating efficiency, better performance, etc.</a:t>
            </a:r>
          </a:p>
          <a:p>
            <a:r>
              <a:rPr lang="en-US" dirty="0"/>
              <a:t>However, these motors are suffer with some drawbacks such as high starting current, low starting torque, complicated overhead structure, especially at crossings and junctions and not suitable constant speed characteristics of induction motor traction work.</a:t>
            </a:r>
          </a:p>
          <a:p>
            <a:r>
              <a:rPr lang="en-US" dirty="0"/>
              <a:t>These systems are adopted where high output power is required and also where automatic regeneration braking is needed. However, these systems do not found much </a:t>
            </a:r>
            <a:r>
              <a:rPr lang="en-US" dirty="0" err="1"/>
              <a:t>favour</a:t>
            </a:r>
            <a:r>
              <a:rPr lang="en-US" dirty="0"/>
              <a:t> compared to other systems.</a:t>
            </a:r>
            <a:endParaRPr lang="en-IN" dirty="0"/>
          </a:p>
        </p:txBody>
      </p:sp>
    </p:spTree>
    <p:extLst>
      <p:ext uri="{BB962C8B-B14F-4D97-AF65-F5344CB8AC3E}">
        <p14:creationId xmlns:p14="http://schemas.microsoft.com/office/powerpoint/2010/main" val="3148878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marL="0" indent="0" algn="ctr">
              <a:buNone/>
            </a:pPr>
            <a:r>
              <a:rPr lang="en-US" sz="2200" b="1" dirty="0"/>
              <a:t>Composite Traction System</a:t>
            </a:r>
          </a:p>
          <a:p>
            <a:r>
              <a:rPr lang="en-US" dirty="0"/>
              <a:t>The above discussed methods have their own merits and demerits. Single phase AC system has less distribution cost whereas DC system has excellent driving capability by DC series motors and three phase system has automatic regenerative braking capacity.</a:t>
            </a:r>
          </a:p>
          <a:p>
            <a:r>
              <a:rPr lang="en-US" dirty="0"/>
              <a:t>So by combining the advantages of AC/DC and single/three phase systems, the overall performance of the traction system gives better result than individual system and hence the evolution of composite system.</a:t>
            </a:r>
          </a:p>
          <a:p>
            <a:r>
              <a:rPr lang="en-US" dirty="0"/>
              <a:t>Basically composite systems are of two types, namely</a:t>
            </a:r>
          </a:p>
          <a:p>
            <a:r>
              <a:rPr lang="en-US" dirty="0"/>
              <a:t>Single phase to three phase system</a:t>
            </a:r>
          </a:p>
          <a:p>
            <a:r>
              <a:rPr lang="en-US" dirty="0"/>
              <a:t>Single phase to DC system</a:t>
            </a:r>
            <a:endParaRPr lang="en-IN" dirty="0"/>
          </a:p>
        </p:txBody>
      </p:sp>
    </p:spTree>
    <p:extLst>
      <p:ext uri="{BB962C8B-B14F-4D97-AF65-F5344CB8AC3E}">
        <p14:creationId xmlns:p14="http://schemas.microsoft.com/office/powerpoint/2010/main" val="2406988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marL="0" indent="0" algn="ctr">
              <a:buNone/>
            </a:pPr>
            <a:r>
              <a:rPr lang="en-US" b="1" dirty="0"/>
              <a:t>S</a:t>
            </a:r>
            <a:r>
              <a:rPr lang="en-US" b="1" dirty="0" smtClean="0"/>
              <a:t>ingle </a:t>
            </a:r>
            <a:r>
              <a:rPr lang="en-US" b="1" dirty="0"/>
              <a:t>phase to three phase system</a:t>
            </a:r>
          </a:p>
          <a:p>
            <a:r>
              <a:rPr lang="en-US" dirty="0"/>
              <a:t>This traction system is also called </a:t>
            </a:r>
            <a:r>
              <a:rPr lang="en-US" b="1" dirty="0" err="1"/>
              <a:t>Kando</a:t>
            </a:r>
            <a:r>
              <a:rPr lang="en-US" b="1" dirty="0"/>
              <a:t> system</a:t>
            </a:r>
            <a:r>
              <a:rPr lang="en-US" dirty="0"/>
              <a:t>. It consists of single phase16KV, 50 Hz supply which is fed from the substation and is being carried through a single overhead conductor.</a:t>
            </a:r>
          </a:p>
          <a:p>
            <a:r>
              <a:rPr lang="en-US" dirty="0"/>
              <a:t>The single phase supply is then converted into three phase supply of the same frequency using phase converter equipment in the locomotive itself. The three phase supply is then fed to induction motors to drive the locomotive.</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95350"/>
            <a:ext cx="12192000" cy="3321393"/>
          </a:xfrm>
          <a:prstGeom prst="rect">
            <a:avLst/>
          </a:prstGeom>
        </p:spPr>
      </p:pic>
    </p:spTree>
    <p:extLst>
      <p:ext uri="{BB962C8B-B14F-4D97-AF65-F5344CB8AC3E}">
        <p14:creationId xmlns:p14="http://schemas.microsoft.com/office/powerpoint/2010/main" val="2672025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It is also possible to develop high starting torque of induction motors by reducing the supply frequency at ½ to 9 Hz by means of inverter controlled through silicon controlled rectifiers.</a:t>
            </a:r>
          </a:p>
          <a:p>
            <a:r>
              <a:rPr lang="en-US" dirty="0"/>
              <a:t>The main advantage of this system is that the overhead two conductor arrangement of three phase AC system is reduced to a single overhead conductor and hence more economical.</a:t>
            </a:r>
            <a:endParaRPr lang="en-IN" dirty="0"/>
          </a:p>
        </p:txBody>
      </p:sp>
    </p:spTree>
    <p:extLst>
      <p:ext uri="{BB962C8B-B14F-4D97-AF65-F5344CB8AC3E}">
        <p14:creationId xmlns:p14="http://schemas.microsoft.com/office/powerpoint/2010/main" val="2758413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marL="0" indent="0" algn="ctr">
              <a:buNone/>
            </a:pPr>
            <a:r>
              <a:rPr lang="en-US" b="1" dirty="0"/>
              <a:t>Single phase to DC system</a:t>
            </a:r>
          </a:p>
          <a:p>
            <a:r>
              <a:rPr lang="en-US" dirty="0"/>
              <a:t>This traction system is most popular and widely used system everywhere. It combines the single phase high voltage AC distribution at industrial frequency with DC series motor traction.</a:t>
            </a:r>
          </a:p>
          <a:p>
            <a:r>
              <a:rPr lang="en-US" dirty="0"/>
              <a:t>In this, the overhead line carries single phase, 25KV, 50 Hz supply which is then stepped down to a desired range using step-down transformer located in the locomotive unit itself.</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039" y="3730841"/>
            <a:ext cx="8332573" cy="3287798"/>
          </a:xfrm>
          <a:prstGeom prst="rect">
            <a:avLst/>
          </a:prstGeom>
        </p:spPr>
      </p:pic>
    </p:spTree>
    <p:extLst>
      <p:ext uri="{BB962C8B-B14F-4D97-AF65-F5344CB8AC3E}">
        <p14:creationId xmlns:p14="http://schemas.microsoft.com/office/powerpoint/2010/main" val="2970460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US" dirty="0"/>
              <a:t>This single phase supply is then converted into DC using rectifier (in the locomotive) and then applied to DC series motor.</a:t>
            </a:r>
          </a:p>
          <a:p>
            <a:r>
              <a:rPr lang="en-US" dirty="0"/>
              <a:t>The </a:t>
            </a:r>
            <a:r>
              <a:rPr lang="en-US" b="1" dirty="0"/>
              <a:t>advantages </a:t>
            </a:r>
            <a:r>
              <a:rPr lang="en-US" dirty="0"/>
              <a:t>of this system include higher starting efficiency, less number of substations, simple substation design and lower cost of fixed installations.</a:t>
            </a:r>
            <a:endParaRPr lang="en-IN" dirty="0"/>
          </a:p>
        </p:txBody>
      </p:sp>
    </p:spTree>
    <p:extLst>
      <p:ext uri="{BB962C8B-B14F-4D97-AF65-F5344CB8AC3E}">
        <p14:creationId xmlns:p14="http://schemas.microsoft.com/office/powerpoint/2010/main" val="2022258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57904" cy="6858000"/>
          </a:xfrm>
        </p:spPr>
      </p:pic>
    </p:spTree>
    <p:extLst>
      <p:ext uri="{BB962C8B-B14F-4D97-AF65-F5344CB8AC3E}">
        <p14:creationId xmlns:p14="http://schemas.microsoft.com/office/powerpoint/2010/main" val="156093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7043351"/>
          </a:xfrm>
        </p:spPr>
      </p:pic>
    </p:spTree>
    <p:extLst>
      <p:ext uri="{BB962C8B-B14F-4D97-AF65-F5344CB8AC3E}">
        <p14:creationId xmlns:p14="http://schemas.microsoft.com/office/powerpoint/2010/main" val="383310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091" y="-78259"/>
            <a:ext cx="12192000" cy="6936259"/>
          </a:xfrm>
        </p:spPr>
      </p:pic>
    </p:spTree>
    <p:extLst>
      <p:ext uri="{BB962C8B-B14F-4D97-AF65-F5344CB8AC3E}">
        <p14:creationId xmlns:p14="http://schemas.microsoft.com/office/powerpoint/2010/main" val="511107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5374"/>
            <a:ext cx="12192000" cy="7113373"/>
          </a:xfrm>
        </p:spPr>
      </p:pic>
    </p:spTree>
    <p:extLst>
      <p:ext uri="{BB962C8B-B14F-4D97-AF65-F5344CB8AC3E}">
        <p14:creationId xmlns:p14="http://schemas.microsoft.com/office/powerpoint/2010/main" val="1287230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18638"/>
          </a:xfrm>
        </p:spPr>
      </p:pic>
    </p:spTree>
    <p:extLst>
      <p:ext uri="{BB962C8B-B14F-4D97-AF65-F5344CB8AC3E}">
        <p14:creationId xmlns:p14="http://schemas.microsoft.com/office/powerpoint/2010/main" val="1617057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378" y="0"/>
            <a:ext cx="12274378" cy="6858000"/>
          </a:xfrm>
        </p:spPr>
      </p:pic>
    </p:spTree>
    <p:extLst>
      <p:ext uri="{BB962C8B-B14F-4D97-AF65-F5344CB8AC3E}">
        <p14:creationId xmlns:p14="http://schemas.microsoft.com/office/powerpoint/2010/main" val="1001267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367885776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80</TotalTime>
  <Words>1207</Words>
  <Application>Microsoft Office PowerPoint</Application>
  <PresentationFormat>Widescreen</PresentationFormat>
  <Paragraphs>65</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Century Gothic</vt:lpstr>
      <vt:lpstr>Wingdings 3</vt:lpstr>
      <vt:lpstr>Slice</vt:lpstr>
      <vt:lpstr>Electric traction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 diagram of electic locomotive</dc:title>
  <dc:creator>Windows User</dc:creator>
  <cp:lastModifiedBy>Windows User</cp:lastModifiedBy>
  <cp:revision>32</cp:revision>
  <dcterms:created xsi:type="dcterms:W3CDTF">2018-04-07T05:42:24Z</dcterms:created>
  <dcterms:modified xsi:type="dcterms:W3CDTF">2018-04-07T07:02:55Z</dcterms:modified>
</cp:coreProperties>
</file>